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jpe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2.jpe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3.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20" name="Shape 120"/>
          <p:cNvSpPr/>
          <p:nvPr>
            <p:ph type="sldImg"/>
          </p:nvPr>
        </p:nvSpPr>
        <p:spPr>
          <a:xfrm>
            <a:off x="1143000" y="685800"/>
            <a:ext cx="4572000" cy="3429000"/>
          </a:xfrm>
          <a:prstGeom prst="rect">
            <a:avLst/>
          </a:prstGeom>
        </p:spPr>
        <p:txBody>
          <a:bodyPr/>
          <a:lstStyle/>
          <a:p>
            <a:pPr/>
          </a:p>
        </p:txBody>
      </p:sp>
      <p:sp>
        <p:nvSpPr>
          <p:cNvPr id="121" name="Shape 12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 name="Shape 139"/>
          <p:cNvSpPr/>
          <p:nvPr>
            <p:ph type="sldImg"/>
          </p:nvPr>
        </p:nvSpPr>
        <p:spPr>
          <a:prstGeom prst="rect">
            <a:avLst/>
          </a:prstGeom>
        </p:spPr>
        <p:txBody>
          <a:bodyPr/>
          <a:lstStyle/>
          <a:p>
            <a:pPr/>
          </a:p>
        </p:txBody>
      </p:sp>
      <p:sp>
        <p:nvSpPr>
          <p:cNvPr id="140" name="Shape 140"/>
          <p:cNvSpPr/>
          <p:nvPr>
            <p:ph type="body" sz="quarter" idx="1"/>
          </p:nvPr>
        </p:nvSpPr>
        <p:spPr>
          <a:prstGeom prst="rect">
            <a:avLst/>
          </a:prstGeom>
        </p:spPr>
        <p:txBody>
          <a:bodyPr/>
          <a:lstStyle/>
          <a:p>
            <a:pPr/>
            <a:r>
              <a:t>In the last lesson, we discussed how to schedule tasks into agile sprints. I mentioned that at the end of each sprint, you could reflect on your team’s performance over the last sprint in order to adjust your estimates. </a:t>
            </a:r>
          </a:p>
          <a:p>
            <a:pPr/>
            <a:r>
              <a:t>Reflect on prior sprints: how much did we plan, how much did we do? Consider size of each task in terms of story points (or hours). Useful for checking progress and quality of estimations. Can use velocity over time to estimate future performance. </a:t>
            </a:r>
          </a:p>
          <a:p>
            <a:pPr/>
          </a:p>
          <a:p>
            <a:pPr/>
            <a:r>
              <a:t>…What other metrics are available?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 name="Shape 147"/>
          <p:cNvSpPr/>
          <p:nvPr>
            <p:ph type="sldImg"/>
          </p:nvPr>
        </p:nvSpPr>
        <p:spPr>
          <a:prstGeom prst="rect">
            <a:avLst/>
          </a:prstGeom>
        </p:spPr>
        <p:txBody>
          <a:bodyPr/>
          <a:lstStyle/>
          <a:p>
            <a:pPr/>
          </a:p>
        </p:txBody>
      </p:sp>
      <p:sp>
        <p:nvSpPr>
          <p:cNvPr id="148" name="Shape 148"/>
          <p:cNvSpPr/>
          <p:nvPr>
            <p:ph type="body" sz="quarter" idx="1"/>
          </p:nvPr>
        </p:nvSpPr>
        <p:spPr>
          <a:prstGeom prst="rect">
            <a:avLst/>
          </a:prstGeom>
        </p:spPr>
        <p:txBody>
          <a:bodyPr/>
          <a:lstStyle/>
          <a:p>
            <a:pPr/>
            <a:r>
              <a:t>Easiest metric: volume of code (lines of code) - somewhat meaningless on its own, change over time might be interesting. Could also look at lines of code per-developer, or per-week</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 name="Shape 154"/>
          <p:cNvSpPr/>
          <p:nvPr>
            <p:ph type="sldImg"/>
          </p:nvPr>
        </p:nvSpPr>
        <p:spPr>
          <a:prstGeom prst="rect">
            <a:avLst/>
          </a:prstGeom>
        </p:spPr>
        <p:txBody>
          <a:bodyPr/>
          <a:lstStyle/>
          <a:p>
            <a:pPr/>
          </a:p>
        </p:txBody>
      </p:sp>
      <p:sp>
        <p:nvSpPr>
          <p:cNvPr id="155" name="Shape 155"/>
          <p:cNvSpPr/>
          <p:nvPr>
            <p:ph type="body" sz="quarter" idx="1"/>
          </p:nvPr>
        </p:nvSpPr>
        <p:spPr>
          <a:prstGeom prst="rect">
            <a:avLst/>
          </a:prstGeom>
        </p:spPr>
        <p:txBody>
          <a:bodyPr/>
          <a:lstStyle/>
          <a:p>
            <a:pPr/>
            <a:r>
              <a:t>We might also consider metrics that track code quality, like number of bugs opened and closed, or number of tests failing, linter errors, etc.</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 name="Shape 161"/>
          <p:cNvSpPr/>
          <p:nvPr>
            <p:ph type="sldImg"/>
          </p:nvPr>
        </p:nvSpPr>
        <p:spPr>
          <a:prstGeom prst="rect">
            <a:avLst/>
          </a:prstGeom>
        </p:spPr>
        <p:txBody>
          <a:bodyPr/>
          <a:lstStyle/>
          <a:p>
            <a:pPr/>
          </a:p>
        </p:txBody>
      </p:sp>
      <p:sp>
        <p:nvSpPr>
          <p:cNvPr id="162" name="Shape 162"/>
          <p:cNvSpPr/>
          <p:nvPr>
            <p:ph type="body" sz="quarter" idx="1"/>
          </p:nvPr>
        </p:nvSpPr>
        <p:spPr>
          <a:prstGeom prst="rect">
            <a:avLst/>
          </a:prstGeom>
        </p:spPr>
        <p:txBody>
          <a:bodyPr/>
          <a:lstStyle/>
          <a:p>
            <a:pPr/>
            <a:r>
              <a:t>When talking about quantitative metrics, it’s extremely important to consider how rigidly we follow them.</a:t>
            </a:r>
          </a:p>
          <a:p>
            <a:pPr/>
            <a:r>
              <a:t>Robert McNamara was secdef in the 60’s, had previously been an executive at Ford where he made quantitative metrics for each phase of production and ruthlessly optimized to improve efficiency and production. Applied similar strategy to secdef… “Things you can count, you ought to count - loss of life is one” - so, based lots of strategy on body counts. Body count is one thing, but not the whole picture. After war ended in interviews, generals commented that body counts were misguided way to measure progress. Compare to: using LoC to track progress on a project… how do you even know how many lines there should be, and is it good to have a lot? Software metrics are very tricky because it it is hard to quantify everything.</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 name="Shape 169"/>
          <p:cNvSpPr/>
          <p:nvPr>
            <p:ph type="sldImg"/>
          </p:nvPr>
        </p:nvSpPr>
        <p:spPr>
          <a:prstGeom prst="rect">
            <a:avLst/>
          </a:prstGeom>
        </p:spPr>
        <p:txBody>
          <a:bodyPr/>
          <a:lstStyle/>
          <a:p>
            <a:pPr/>
          </a:p>
        </p:txBody>
      </p:sp>
      <p:sp>
        <p:nvSpPr>
          <p:cNvPr id="170" name="Shape 170"/>
          <p:cNvSpPr/>
          <p:nvPr>
            <p:ph type="body" sz="quarter" idx="1"/>
          </p:nvPr>
        </p:nvSpPr>
        <p:spPr>
          <a:prstGeom prst="rect">
            <a:avLst/>
          </a:prstGeom>
        </p:spPr>
        <p:txBody>
          <a:bodyPr/>
          <a:lstStyle/>
          <a:p>
            <a:pPr/>
            <a:r>
              <a:t>Here is an example of McNamara fallacy in SE. Take a look at this method written in Java, which performs URL decoding - replacing a string represented by a URL encoded hex value with the regular ASCII character that is encoded. For instance, in the example shown, it replaces %20 with a space. Do you think that this method is complex? How do we even judge if a method is complex - it’s maybe a qualitative metric, right? One common goal with software engineering metrics is to create a quantitative metric to represent the complexity of code - if you could do that, then you could analyze your codebase, find the most complex code, and try to refactor it to be less complex, or at least, to ensure that it’s well-tested, since the most complex code might contain the most defects.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 name="Shape 179"/>
          <p:cNvSpPr/>
          <p:nvPr>
            <p:ph type="sldImg"/>
          </p:nvPr>
        </p:nvSpPr>
        <p:spPr>
          <a:prstGeom prst="rect">
            <a:avLst/>
          </a:prstGeom>
        </p:spPr>
        <p:txBody>
          <a:bodyPr/>
          <a:lstStyle/>
          <a:p>
            <a:pPr/>
          </a:p>
        </p:txBody>
      </p:sp>
      <p:sp>
        <p:nvSpPr>
          <p:cNvPr id="180" name="Shape 180"/>
          <p:cNvSpPr/>
          <p:nvPr>
            <p:ph type="body" sz="quarter" idx="1"/>
          </p:nvPr>
        </p:nvSpPr>
        <p:spPr>
          <a:prstGeom prst="rect">
            <a:avLst/>
          </a:prstGeom>
        </p:spPr>
        <p:txBody>
          <a:bodyPr/>
          <a:lstStyle/>
          <a:p>
            <a:pPr/>
            <a:r>
              <a:t>So, that’s exactly what McCabe’s chromatic complexity metric aims for. This metric is calculated by examining the control-flow graph for the method under analysis. I show here a control flow graph for this same percentDecode method from the last slide. The control flow graph has one node for each basic block in the program - each time that there’s a conditional branch (an if statement), this starts a new basic block. This complexity metric “M” is calculated as the number of edges in this graph, minus the number of nodes, plus two times the number of connected components. So, this graph has 10 edges, 9 nodes, and 1 connected component, yielding a complexity metric of 3. On its own, it’s hard to determine if this is a good function (simple or complex). It might be more useful in comparison to other functions - if you found others with values of say, 15-20, then perhaps they are more complex than this one. The original evidence for this approach was that “the complexity measure is designed to conform to our intuitive notion of complexity” - but no evidence that this correlates with other measures. Applied to this metric, the McNamara fallacy might make us skeptical of whether a quantitive metric Cyclomatic Complexity really measures what we might care about (if complex code has more bugs, or if complex code is harder to read).</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 name="Shape 187"/>
          <p:cNvSpPr/>
          <p:nvPr>
            <p:ph type="sldImg"/>
          </p:nvPr>
        </p:nvSpPr>
        <p:spPr>
          <a:prstGeom prst="rect">
            <a:avLst/>
          </a:prstGeom>
        </p:spPr>
        <p:txBody>
          <a:bodyPr/>
          <a:lstStyle/>
          <a:p>
            <a:pPr/>
          </a:p>
        </p:txBody>
      </p:sp>
      <p:sp>
        <p:nvSpPr>
          <p:cNvPr id="188" name="Shape 188"/>
          <p:cNvSpPr/>
          <p:nvPr>
            <p:ph type="body" sz="quarter" idx="1"/>
          </p:nvPr>
        </p:nvSpPr>
        <p:spPr>
          <a:prstGeom prst="rect">
            <a:avLst/>
          </a:prstGeom>
        </p:spPr>
        <p:txBody>
          <a:bodyPr/>
          <a:lstStyle/>
          <a:p>
            <a:pPr/>
            <a:r>
              <a:t>Studies have investigated the correlation between Cyclomatic Complexity and error density, programming effort, program understanding, and design effort. There is very weak evidence that Cyclomatic Complexity correlates with any of those other measures. The strongest evidence for what Cyclomatic Complexity measures? Simple: lines fo code. </a:t>
            </a:r>
          </a:p>
          <a:p>
            <a:pPr/>
            <a:r>
              <a:t>Recent studies have looked at defect density vs Cyclomatic complexity and found that there are more defects in complex code, but also more defects in bigger code files - shocker? Even more interesting, the authors found that “… the same amount of code in large and complex files was associated with fewer defects than when located in smaller and less complex files”. So, what have we learned? We should be skeptical of quantitative metrics that attempt to capture complex quality attributes of software (and, honestly, most things in life).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 name="Shape 194"/>
          <p:cNvSpPr/>
          <p:nvPr>
            <p:ph type="sldImg"/>
          </p:nvPr>
        </p:nvSpPr>
        <p:spPr>
          <a:prstGeom prst="rect">
            <a:avLst/>
          </a:prstGeom>
        </p:spPr>
        <p:txBody>
          <a:bodyPr/>
          <a:lstStyle/>
          <a:p>
            <a:pPr/>
          </a:p>
        </p:txBody>
      </p:sp>
      <p:sp>
        <p:nvSpPr>
          <p:cNvPr id="195" name="Shape 195"/>
          <p:cNvSpPr/>
          <p:nvPr>
            <p:ph type="body" sz="quarter" idx="1"/>
          </p:nvPr>
        </p:nvSpPr>
        <p:spPr>
          <a:prstGeom prst="rect">
            <a:avLst/>
          </a:prstGeom>
        </p:spPr>
        <p:txBody>
          <a:bodyPr/>
          <a:lstStyle/>
          <a:p>
            <a:pPr/>
            <a:r>
              <a:t>Another significant risk when applying metrics in software engineering arises when we try to use a metric as a target for our team. Goodhart’s law says that when a measure becomes an actual target, it ceases to be a good measure, because the people you are measuring will change their behavior to optimize for that metric (at the expense of other metrics that you are not tracking). For instance: you could imagine that when giving developers a bonus for each bug that they find and fix, this could degrade into developers introducing bugs just so that they can find them and get a bonus.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 name="Shape 208"/>
          <p:cNvSpPr/>
          <p:nvPr>
            <p:ph type="sldImg"/>
          </p:nvPr>
        </p:nvSpPr>
        <p:spPr>
          <a:prstGeom prst="rect">
            <a:avLst/>
          </a:prstGeom>
        </p:spPr>
        <p:txBody>
          <a:bodyPr/>
          <a:lstStyle/>
          <a:p>
            <a:pPr/>
          </a:p>
        </p:txBody>
      </p:sp>
      <p:sp>
        <p:nvSpPr>
          <p:cNvPr id="209" name="Shape 209"/>
          <p:cNvSpPr/>
          <p:nvPr>
            <p:ph type="body" sz="quarter" idx="1"/>
          </p:nvPr>
        </p:nvSpPr>
        <p:spPr>
          <a:prstGeom prst="rect">
            <a:avLst/>
          </a:prstGeom>
        </p:spPr>
        <p:txBody>
          <a:bodyPr/>
          <a:lstStyle/>
          <a:p>
            <a:pPr/>
            <a:r>
              <a:t>Instead, if you find yourself in a position of management, most literature suggests against incentivizing productivity based on particular metrics like this. Instead it’s best to focus on working with employee’s personal motivations, rather than creating artificial, extrinsic motivators. In addition to driving behavior that you don’t want (like developers who introduce bugs just to fix them), creating these extrinsic rewards and measures behind them can be demoralizing and demotivating to your employees who are actually interested in doing a good job.</a:t>
            </a:r>
          </a:p>
          <a:p>
            <a:pPr/>
          </a:p>
          <a:p>
            <a:pPr/>
            <a:r>
              <a:t>In the next lesson, we’ll discuss how to be an effective team player, qualitatively, and set metrics aside for a short time</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solidFill>
                  <a:srgbClr val="000000"/>
                </a:solidFill>
              </a:defRPr>
            </a:lvl1pPr>
          </a:lstStyle>
          <a:p>
            <a:pPr/>
            <a:r>
              <a:t>Presentation Title</a:t>
            </a:r>
          </a:p>
        </p:txBody>
      </p:sp>
      <p:sp>
        <p:nvSpPr>
          <p:cNvPr id="13" name="Body Level One…"/>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96" name="Image"/>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97" name="Image"/>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98" name="Image"/>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6" name="Image"/>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07"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21" name="Slide Title"/>
          <p:cNvSpPr txBox="1"/>
          <p:nvPr>
            <p:ph type="title" hasCustomPrompt="1"/>
          </p:nvPr>
        </p:nvSpPr>
        <p:spPr>
          <a:prstGeom prst="rect">
            <a:avLst/>
          </a:prstGeom>
        </p:spPr>
        <p:txBody>
          <a:bodyPr/>
          <a:lstStyle/>
          <a:p>
            <a:pPr/>
            <a:r>
              <a:t>Slide Title</a:t>
            </a:r>
          </a:p>
        </p:txBody>
      </p:sp>
      <p:sp>
        <p:nvSpPr>
          <p:cNvPr id="22"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23"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2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31" name="666699290_02_crop_3159x1892.jpg"/>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32" name="Presentation Title"/>
          <p:cNvSpPr txBox="1"/>
          <p:nvPr>
            <p:ph type="title" hasCustomPrompt="1"/>
          </p:nvPr>
        </p:nvSpPr>
        <p:spPr>
          <a:xfrm>
            <a:off x="1206500" y="7124700"/>
            <a:ext cx="21971000" cy="4648200"/>
          </a:xfrm>
          <a:prstGeom prst="rect">
            <a:avLst/>
          </a:prstGeom>
        </p:spPr>
        <p:txBody>
          <a:bodyPr anchor="b"/>
          <a:lstStyle>
            <a:lvl1pPr>
              <a:defRPr spc="-232" sz="11600">
                <a:solidFill>
                  <a:srgbClr val="000000"/>
                </a:solidFill>
              </a:defRPr>
            </a:lvl1pPr>
          </a:lstStyle>
          <a:p>
            <a:pPr/>
            <a:r>
              <a:t>Presentation Title</a:t>
            </a:r>
          </a:p>
        </p:txBody>
      </p:sp>
      <p:sp>
        <p:nvSpPr>
          <p:cNvPr id="3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34" name="Body Level One…"/>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42" name="910457886_1434x1669.jpg"/>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43" name="Slide Title"/>
          <p:cNvSpPr txBox="1"/>
          <p:nvPr>
            <p:ph type="title" hasCustomPrompt="1"/>
          </p:nvPr>
        </p:nvSpPr>
        <p:spPr>
          <a:xfrm>
            <a:off x="1206500" y="1270000"/>
            <a:ext cx="9779000" cy="5882273"/>
          </a:xfrm>
          <a:prstGeom prst="rect">
            <a:avLst/>
          </a:prstGeom>
        </p:spPr>
        <p:txBody>
          <a:bodyPr anchor="b"/>
          <a:lstStyle>
            <a:lvl1pPr>
              <a:defRPr>
                <a:solidFill>
                  <a:srgbClr val="000000"/>
                </a:solidFill>
              </a:defRPr>
            </a:lvl1pPr>
          </a:lstStyle>
          <a:p>
            <a:pPr/>
            <a:r>
              <a:t>Slide Title</a:t>
            </a:r>
          </a:p>
        </p:txBody>
      </p:sp>
      <p:sp>
        <p:nvSpPr>
          <p:cNvPr id="44" name="Body Level One…"/>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4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52" name="Section Title"/>
          <p:cNvSpPr txBox="1"/>
          <p:nvPr>
            <p:ph type="title" hasCustomPrompt="1"/>
          </p:nvPr>
        </p:nvSpPr>
        <p:spPr>
          <a:xfrm>
            <a:off x="1206496" y="4533900"/>
            <a:ext cx="21971004" cy="4648200"/>
          </a:xfrm>
          <a:prstGeom prst="rect">
            <a:avLst/>
          </a:prstGeom>
        </p:spPr>
        <p:txBody>
          <a:bodyPr anchor="ctr"/>
          <a:lstStyle>
            <a:lvl1pPr>
              <a:defRPr b="0" spc="-232" sz="11600">
                <a:solidFill>
                  <a:srgbClr val="000000"/>
                </a:solidFill>
                <a:latin typeface="Helvetica Neue Medium"/>
                <a:ea typeface="Helvetica Neue Medium"/>
                <a:cs typeface="Helvetica Neue Medium"/>
                <a:sym typeface="Helvetica Neue Medium"/>
              </a:defRPr>
            </a:lvl1pPr>
          </a:lstStyle>
          <a:p>
            <a:pPr/>
            <a:r>
              <a:t>Section Title</a:t>
            </a:r>
          </a:p>
        </p:txBody>
      </p:sp>
      <p:sp>
        <p:nvSpPr>
          <p:cNvPr id="53"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60" name="Agenda Title"/>
          <p:cNvSpPr txBox="1"/>
          <p:nvPr>
            <p:ph type="title" hasCustomPrompt="1"/>
          </p:nvPr>
        </p:nvSpPr>
        <p:spPr>
          <a:xfrm>
            <a:off x="1206500" y="1079500"/>
            <a:ext cx="21971000" cy="1435100"/>
          </a:xfrm>
          <a:prstGeom prst="rect">
            <a:avLst/>
          </a:prstGeom>
        </p:spPr>
        <p:txBody>
          <a:bodyPr/>
          <a:lstStyle/>
          <a:p>
            <a:pPr/>
            <a:r>
              <a:t>Agenda Title</a:t>
            </a:r>
          </a:p>
        </p:txBody>
      </p:sp>
      <p:sp>
        <p:nvSpPr>
          <p:cNvPr id="61" name="Agenda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62"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6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70"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7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78" name="Body Level One…"/>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79"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8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87" name="Attributio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88" name="Body Level One…"/>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8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l" defTabSz="2438338" latinLnBrk="0">
        <a:lnSpc>
          <a:spcPct val="80000"/>
        </a:lnSpc>
        <a:spcBef>
          <a:spcPts val="0"/>
        </a:spcBef>
        <a:spcAft>
          <a:spcPts val="0"/>
        </a:spcAft>
        <a:buClrTx/>
        <a:buSzTx/>
        <a:buFontTx/>
        <a:buNone/>
        <a:tabLst/>
        <a:defRPr b="1" baseline="0" cap="none" i="0" spc="-170" strike="noStrike" sz="8500" u="none">
          <a:solidFill>
            <a:srgbClr val="005493"/>
          </a:solidFill>
          <a:uFillTx/>
          <a:latin typeface="+mn-lt"/>
          <a:ea typeface="+mn-ea"/>
          <a:cs typeface="+mn-cs"/>
          <a:sym typeface="Helvetica Neue"/>
        </a:defRPr>
      </a:lvl1pPr>
      <a:lvl2pPr marL="0" marR="0" indent="457200" algn="l" defTabSz="2438338" latinLnBrk="0">
        <a:lnSpc>
          <a:spcPct val="80000"/>
        </a:lnSpc>
        <a:spcBef>
          <a:spcPts val="0"/>
        </a:spcBef>
        <a:spcAft>
          <a:spcPts val="0"/>
        </a:spcAft>
        <a:buClrTx/>
        <a:buSzTx/>
        <a:buFontTx/>
        <a:buNone/>
        <a:tabLst/>
        <a:defRPr b="1" baseline="0" cap="none" i="0" spc="-170" strike="noStrike" sz="8500" u="none">
          <a:solidFill>
            <a:srgbClr val="005493"/>
          </a:solidFill>
          <a:uFillTx/>
          <a:latin typeface="+mn-lt"/>
          <a:ea typeface="+mn-ea"/>
          <a:cs typeface="+mn-cs"/>
          <a:sym typeface="Helvetica Neue"/>
        </a:defRPr>
      </a:lvl2pPr>
      <a:lvl3pPr marL="0" marR="0" indent="914400" algn="l" defTabSz="2438338" latinLnBrk="0">
        <a:lnSpc>
          <a:spcPct val="80000"/>
        </a:lnSpc>
        <a:spcBef>
          <a:spcPts val="0"/>
        </a:spcBef>
        <a:spcAft>
          <a:spcPts val="0"/>
        </a:spcAft>
        <a:buClrTx/>
        <a:buSzTx/>
        <a:buFontTx/>
        <a:buNone/>
        <a:tabLst/>
        <a:defRPr b="1" baseline="0" cap="none" i="0" spc="-170" strike="noStrike" sz="8500" u="none">
          <a:solidFill>
            <a:srgbClr val="005493"/>
          </a:solidFill>
          <a:uFillTx/>
          <a:latin typeface="+mn-lt"/>
          <a:ea typeface="+mn-ea"/>
          <a:cs typeface="+mn-cs"/>
          <a:sym typeface="Helvetica Neue"/>
        </a:defRPr>
      </a:lvl3pPr>
      <a:lvl4pPr marL="0" marR="0" indent="1371600" algn="l" defTabSz="2438338" latinLnBrk="0">
        <a:lnSpc>
          <a:spcPct val="80000"/>
        </a:lnSpc>
        <a:spcBef>
          <a:spcPts val="0"/>
        </a:spcBef>
        <a:spcAft>
          <a:spcPts val="0"/>
        </a:spcAft>
        <a:buClrTx/>
        <a:buSzTx/>
        <a:buFontTx/>
        <a:buNone/>
        <a:tabLst/>
        <a:defRPr b="1" baseline="0" cap="none" i="0" spc="-170" strike="noStrike" sz="8500" u="none">
          <a:solidFill>
            <a:srgbClr val="005493"/>
          </a:solidFill>
          <a:uFillTx/>
          <a:latin typeface="+mn-lt"/>
          <a:ea typeface="+mn-ea"/>
          <a:cs typeface="+mn-cs"/>
          <a:sym typeface="Helvetica Neue"/>
        </a:defRPr>
      </a:lvl4pPr>
      <a:lvl5pPr marL="0" marR="0" indent="1828800" algn="l" defTabSz="2438338" latinLnBrk="0">
        <a:lnSpc>
          <a:spcPct val="80000"/>
        </a:lnSpc>
        <a:spcBef>
          <a:spcPts val="0"/>
        </a:spcBef>
        <a:spcAft>
          <a:spcPts val="0"/>
        </a:spcAft>
        <a:buClrTx/>
        <a:buSzTx/>
        <a:buFontTx/>
        <a:buNone/>
        <a:tabLst/>
        <a:defRPr b="1" baseline="0" cap="none" i="0" spc="-170" strike="noStrike" sz="8500" u="none">
          <a:solidFill>
            <a:srgbClr val="005493"/>
          </a:solidFill>
          <a:uFillTx/>
          <a:latin typeface="+mn-lt"/>
          <a:ea typeface="+mn-ea"/>
          <a:cs typeface="+mn-cs"/>
          <a:sym typeface="Helvetica Neue"/>
        </a:defRPr>
      </a:lvl5pPr>
      <a:lvl6pPr marL="0" marR="0" indent="2286000" algn="l" defTabSz="2438338" latinLnBrk="0">
        <a:lnSpc>
          <a:spcPct val="80000"/>
        </a:lnSpc>
        <a:spcBef>
          <a:spcPts val="0"/>
        </a:spcBef>
        <a:spcAft>
          <a:spcPts val="0"/>
        </a:spcAft>
        <a:buClrTx/>
        <a:buSzTx/>
        <a:buFontTx/>
        <a:buNone/>
        <a:tabLst/>
        <a:defRPr b="1" baseline="0" cap="none" i="0" spc="-170" strike="noStrike" sz="8500" u="none">
          <a:solidFill>
            <a:srgbClr val="005493"/>
          </a:solidFill>
          <a:uFillTx/>
          <a:latin typeface="+mn-lt"/>
          <a:ea typeface="+mn-ea"/>
          <a:cs typeface="+mn-cs"/>
          <a:sym typeface="Helvetica Neue"/>
        </a:defRPr>
      </a:lvl6pPr>
      <a:lvl7pPr marL="0" marR="0" indent="2743200" algn="l" defTabSz="2438338" latinLnBrk="0">
        <a:lnSpc>
          <a:spcPct val="80000"/>
        </a:lnSpc>
        <a:spcBef>
          <a:spcPts val="0"/>
        </a:spcBef>
        <a:spcAft>
          <a:spcPts val="0"/>
        </a:spcAft>
        <a:buClrTx/>
        <a:buSzTx/>
        <a:buFontTx/>
        <a:buNone/>
        <a:tabLst/>
        <a:defRPr b="1" baseline="0" cap="none" i="0" spc="-170" strike="noStrike" sz="8500" u="none">
          <a:solidFill>
            <a:srgbClr val="005493"/>
          </a:solidFill>
          <a:uFillTx/>
          <a:latin typeface="+mn-lt"/>
          <a:ea typeface="+mn-ea"/>
          <a:cs typeface="+mn-cs"/>
          <a:sym typeface="Helvetica Neue"/>
        </a:defRPr>
      </a:lvl7pPr>
      <a:lvl8pPr marL="0" marR="0" indent="3200400" algn="l" defTabSz="2438338" latinLnBrk="0">
        <a:lnSpc>
          <a:spcPct val="80000"/>
        </a:lnSpc>
        <a:spcBef>
          <a:spcPts val="0"/>
        </a:spcBef>
        <a:spcAft>
          <a:spcPts val="0"/>
        </a:spcAft>
        <a:buClrTx/>
        <a:buSzTx/>
        <a:buFontTx/>
        <a:buNone/>
        <a:tabLst/>
        <a:defRPr b="1" baseline="0" cap="none" i="0" spc="-170" strike="noStrike" sz="8500" u="none">
          <a:solidFill>
            <a:srgbClr val="005493"/>
          </a:solidFill>
          <a:uFillTx/>
          <a:latin typeface="+mn-lt"/>
          <a:ea typeface="+mn-ea"/>
          <a:cs typeface="+mn-cs"/>
          <a:sym typeface="Helvetica Neue"/>
        </a:defRPr>
      </a:lvl8pPr>
      <a:lvl9pPr marL="0" marR="0" indent="3657600" algn="l" defTabSz="2438338" latinLnBrk="0">
        <a:lnSpc>
          <a:spcPct val="80000"/>
        </a:lnSpc>
        <a:spcBef>
          <a:spcPts val="0"/>
        </a:spcBef>
        <a:spcAft>
          <a:spcPts val="0"/>
        </a:spcAft>
        <a:buClrTx/>
        <a:buSzTx/>
        <a:buFontTx/>
        <a:buNone/>
        <a:tabLst/>
        <a:defRPr b="1" baseline="0" cap="none" i="0" spc="-170" strike="noStrike" sz="8500" u="none">
          <a:solidFill>
            <a:srgbClr val="005493"/>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creativecommons.org/licenses/by-sa/4.0/" TargetMode="External"/></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tif"/><Relationship Id="rId4" Type="http://schemas.openxmlformats.org/officeDocument/2006/relationships/hyperlink" Target="https://dilbert.com/strip/1995-11-13" TargetMode="External"/></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3.jpeg"/><Relationship Id="rId5" Type="http://schemas.openxmlformats.org/officeDocument/2006/relationships/image" Target="../media/image11.png"/><Relationship Id="rId6" Type="http://schemas.openxmlformats.org/officeDocument/2006/relationships/image" Target="../media/image1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creativecommons.org/licenses/by-sa/4.0/" TargetMode="External"/></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jpeg"/><Relationship Id="rId4" Type="http://schemas.openxmlformats.org/officeDocument/2006/relationships/image" Target="../media/image3.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5.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 name="Jonathan Bell, John Boyland, Mitch Wand…"/>
          <p:cNvSpPr txBox="1"/>
          <p:nvPr>
            <p:ph type="body" idx="21"/>
          </p:nvPr>
        </p:nvSpPr>
        <p:spPr>
          <a:xfrm>
            <a:off x="1201340" y="11177783"/>
            <a:ext cx="21971003" cy="1959509"/>
          </a:xfrm>
          <a:prstGeom prst="rect">
            <a:avLst/>
          </a:prstGeom>
          <a:extLst>
            <a:ext uri="{C572A759-6A51-4108-AA02-DFA0A04FC94B}">
              <ma14:wrappingTextBoxFlag xmlns:ma14="http://schemas.microsoft.com/office/mac/drawingml/2011/main" val="1"/>
            </a:ext>
          </a:extLst>
        </p:spPr>
        <p:txBody>
          <a:bodyPr/>
          <a:lstStyle/>
          <a:p>
            <a:pPr>
              <a:defRPr>
                <a:solidFill>
                  <a:srgbClr val="005493"/>
                </a:solidFill>
              </a:defRPr>
            </a:pPr>
            <a:r>
              <a:t>Jonathan Bell, John Boyland, Mitch Wand</a:t>
            </a:r>
          </a:p>
          <a:p>
            <a:pPr>
              <a:defRPr>
                <a:solidFill>
                  <a:srgbClr val="005493"/>
                </a:solidFill>
              </a:defRPr>
            </a:pPr>
            <a:r>
              <a:t>Khoury College of Computer Sciences</a:t>
            </a:r>
            <a:br/>
            <a:r>
              <a:t>© 2021, released under </a:t>
            </a:r>
            <a:r>
              <a:rPr u="sng">
                <a:hlinkClick r:id="rId2" invalidUrl="" action="" tgtFrame="" tooltip="" history="1" highlightClick="0" endSnd="0"/>
              </a:rPr>
              <a:t>CC BY-SA</a:t>
            </a:r>
          </a:p>
        </p:txBody>
      </p:sp>
      <p:sp>
        <p:nvSpPr>
          <p:cNvPr id="124" name="CS 4530 &amp; CS 5500…"/>
          <p:cNvSpPr txBox="1"/>
          <p:nvPr>
            <p:ph type="ctrTitle"/>
          </p:nvPr>
        </p:nvSpPr>
        <p:spPr>
          <a:prstGeom prst="rect">
            <a:avLst/>
          </a:prstGeom>
        </p:spPr>
        <p:txBody>
          <a:bodyPr/>
          <a:lstStyle/>
          <a:p>
            <a:pPr>
              <a:defRPr>
                <a:solidFill>
                  <a:srgbClr val="005493"/>
                </a:solidFill>
              </a:defRPr>
            </a:pPr>
            <a:r>
              <a:t>CS 4530 &amp; CS 5500</a:t>
            </a:r>
          </a:p>
          <a:p>
            <a:pPr>
              <a:defRPr>
                <a:solidFill>
                  <a:srgbClr val="005493"/>
                </a:solidFill>
              </a:defRPr>
            </a:pPr>
            <a:r>
              <a:t>Software Engineering</a:t>
            </a:r>
          </a:p>
        </p:txBody>
      </p:sp>
      <p:sp>
        <p:nvSpPr>
          <p:cNvPr id="125" name="Lesson 12.2: Metrics in Software Engineering"/>
          <p:cNvSpPr txBox="1"/>
          <p:nvPr>
            <p:ph type="subTitle" sz="quarter" idx="1"/>
          </p:nvPr>
        </p:nvSpPr>
        <p:spPr>
          <a:prstGeom prst="rect">
            <a:avLst/>
          </a:prstGeom>
        </p:spPr>
        <p:txBody>
          <a:bodyPr/>
          <a:lstStyle/>
          <a:p>
            <a:pPr/>
            <a:r>
              <a:t>Lesson 12.2: Metrics in Software Engineering</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 name="Goodhart’s Law"/>
          <p:cNvSpPr txBox="1"/>
          <p:nvPr>
            <p:ph type="title"/>
          </p:nvPr>
        </p:nvSpPr>
        <p:spPr>
          <a:prstGeom prst="rect">
            <a:avLst/>
          </a:prstGeom>
        </p:spPr>
        <p:txBody>
          <a:bodyPr/>
          <a:lstStyle/>
          <a:p>
            <a:pPr/>
            <a:r>
              <a:t>Goodhart’s Law</a:t>
            </a:r>
          </a:p>
        </p:txBody>
      </p:sp>
      <p:sp>
        <p:nvSpPr>
          <p:cNvPr id="191" name="When a measure becomes a target, it ceases to be a good measure"/>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lvl1pPr defTabSz="800735">
              <a:defRPr sz="5335"/>
            </a:lvl1pPr>
          </a:lstStyle>
          <a:p>
            <a:pPr/>
            <a:r>
              <a:t>When a measure becomes a target, it ceases to be a good measure</a:t>
            </a:r>
          </a:p>
        </p:txBody>
      </p:sp>
      <p:pic>
        <p:nvPicPr>
          <p:cNvPr id="192" name="Image" descr="Image"/>
          <p:cNvPicPr>
            <a:picLocks noChangeAspect="1"/>
          </p:cNvPicPr>
          <p:nvPr/>
        </p:nvPicPr>
        <p:blipFill>
          <a:blip r:embed="rId3">
            <a:extLst/>
          </a:blip>
          <a:stretch>
            <a:fillRect/>
          </a:stretch>
        </p:blipFill>
        <p:spPr>
          <a:xfrm>
            <a:off x="4572000" y="5718907"/>
            <a:ext cx="15240000" cy="4622801"/>
          </a:xfrm>
          <a:prstGeom prst="rect">
            <a:avLst/>
          </a:prstGeom>
          <a:ln w="12700">
            <a:miter lim="400000"/>
          </a:ln>
        </p:spPr>
      </p:pic>
      <p:sp>
        <p:nvSpPr>
          <p:cNvPr id="193" name="Dilbert © 2021, Andrews McMeel Syndication"/>
          <p:cNvSpPr txBox="1"/>
          <p:nvPr/>
        </p:nvSpPr>
        <p:spPr>
          <a:xfrm>
            <a:off x="18316912" y="13020919"/>
            <a:ext cx="4946193" cy="39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1900" u="sng">
                <a:solidFill>
                  <a:srgbClr val="000000"/>
                </a:solidFill>
                <a:latin typeface="Helvetica"/>
                <a:ea typeface="Helvetica"/>
                <a:cs typeface="Helvetica"/>
                <a:sym typeface="Helvetica"/>
                <a:hlinkClick r:id="rId4" invalidUrl="" action="" tgtFrame="" tooltip="" history="1" highlightClick="0" endSnd="0"/>
              </a:defRPr>
            </a:lvl1pPr>
          </a:lstStyle>
          <a:p>
            <a:pPr>
              <a:defRPr u="none"/>
            </a:pPr>
            <a:r>
              <a:rPr u="sng">
                <a:hlinkClick r:id="rId4" invalidUrl="" action="" tgtFrame="" tooltip="" history="1" highlightClick="0" endSnd="0"/>
              </a:rPr>
              <a:t>Dilbert © 2021, Andrews McMeel Syndication</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Productivity Metrics"/>
          <p:cNvSpPr txBox="1"/>
          <p:nvPr>
            <p:ph type="title"/>
          </p:nvPr>
        </p:nvSpPr>
        <p:spPr>
          <a:prstGeom prst="rect">
            <a:avLst/>
          </a:prstGeom>
        </p:spPr>
        <p:txBody>
          <a:bodyPr/>
          <a:lstStyle/>
          <a:p>
            <a:pPr/>
            <a:r>
              <a:t>Productivity Metrics</a:t>
            </a:r>
          </a:p>
        </p:txBody>
      </p:sp>
      <p:sp>
        <p:nvSpPr>
          <p:cNvPr id="198" name="Intrinsic &amp; Extrinsic Motivations"/>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Intrinsic &amp; Extrinsic Motivations</a:t>
            </a:r>
          </a:p>
        </p:txBody>
      </p:sp>
      <p:sp>
        <p:nvSpPr>
          <p:cNvPr id="199" name="Slide bullet text"/>
          <p:cNvSpPr txBox="1"/>
          <p:nvPr>
            <p:ph type="body" idx="1"/>
          </p:nvPr>
        </p:nvSpPr>
        <p:spPr>
          <a:prstGeom prst="rect">
            <a:avLst/>
          </a:prstGeom>
        </p:spPr>
        <p:txBody>
          <a:bodyPr/>
          <a:lstStyle/>
          <a:p>
            <a:pPr/>
          </a:p>
        </p:txBody>
      </p:sp>
      <p:pic>
        <p:nvPicPr>
          <p:cNvPr id="200" name="Image" descr="Image"/>
          <p:cNvPicPr>
            <a:picLocks noChangeAspect="1"/>
          </p:cNvPicPr>
          <p:nvPr/>
        </p:nvPicPr>
        <p:blipFill>
          <a:blip r:embed="rId3">
            <a:extLst/>
          </a:blip>
          <a:stretch>
            <a:fillRect/>
          </a:stretch>
        </p:blipFill>
        <p:spPr>
          <a:xfrm>
            <a:off x="3776784" y="3313260"/>
            <a:ext cx="6657679" cy="10359151"/>
          </a:xfrm>
          <a:prstGeom prst="rect">
            <a:avLst/>
          </a:prstGeom>
          <a:ln w="12700">
            <a:miter lim="400000"/>
          </a:ln>
        </p:spPr>
      </p:pic>
      <p:pic>
        <p:nvPicPr>
          <p:cNvPr id="201" name="6452796.jpg" descr="6452796.jpg"/>
          <p:cNvPicPr>
            <a:picLocks noChangeAspect="1"/>
          </p:cNvPicPr>
          <p:nvPr/>
        </p:nvPicPr>
        <p:blipFill>
          <a:blip r:embed="rId4">
            <a:extLst/>
          </a:blip>
          <a:stretch>
            <a:fillRect/>
          </a:stretch>
        </p:blipFill>
        <p:spPr>
          <a:xfrm>
            <a:off x="14919270" y="3359736"/>
            <a:ext cx="6980104" cy="10457083"/>
          </a:xfrm>
          <a:prstGeom prst="rect">
            <a:avLst/>
          </a:prstGeom>
          <a:ln w="12700">
            <a:miter lim="400000"/>
          </a:ln>
        </p:spPr>
      </p:pic>
      <p:grpSp>
        <p:nvGrpSpPr>
          <p:cNvPr id="204" name="Extrinsic rewards:…"/>
          <p:cNvGrpSpPr/>
          <p:nvPr/>
        </p:nvGrpSpPr>
        <p:grpSpPr>
          <a:xfrm>
            <a:off x="2223669" y="7845321"/>
            <a:ext cx="9353602" cy="5737932"/>
            <a:chOff x="0" y="0"/>
            <a:chExt cx="9353600" cy="5737931"/>
          </a:xfrm>
        </p:grpSpPr>
        <p:sp>
          <p:nvSpPr>
            <p:cNvPr id="203" name="Extrinsic rewards:…"/>
            <p:cNvSpPr txBox="1"/>
            <p:nvPr/>
          </p:nvSpPr>
          <p:spPr>
            <a:xfrm>
              <a:off x="215900" y="139700"/>
              <a:ext cx="8921801" cy="5179132"/>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marL="638923" indent="-469900" algn="l">
                <a:lnSpc>
                  <a:spcPct val="90000"/>
                </a:lnSpc>
                <a:defRPr spc="-100" sz="5000">
                  <a:solidFill>
                    <a:srgbClr val="000000"/>
                  </a:solidFill>
                  <a:latin typeface="Helvetica Neue Medium"/>
                  <a:ea typeface="Helvetica Neue Medium"/>
                  <a:cs typeface="Helvetica Neue Medium"/>
                  <a:sym typeface="Helvetica Neue Medium"/>
                </a:defRPr>
              </a:pPr>
              <a:r>
                <a:t>Extrinsic rewards:</a:t>
              </a:r>
            </a:p>
            <a:p>
              <a:pPr marL="638923" indent="-469900" algn="l">
                <a:lnSpc>
                  <a:spcPct val="90000"/>
                </a:lnSpc>
                <a:defRPr spc="-78" sz="3900">
                  <a:solidFill>
                    <a:srgbClr val="000000"/>
                  </a:solidFill>
                  <a:latin typeface="Helvetica Neue Light"/>
                  <a:ea typeface="Helvetica Neue Light"/>
                  <a:cs typeface="Helvetica Neue Light"/>
                  <a:sym typeface="Helvetica Neue Light"/>
                </a:defRPr>
              </a:pPr>
              <a:r>
                <a:t>Can extinguish intrinsic motivation</a:t>
              </a:r>
            </a:p>
            <a:p>
              <a:pPr marL="638923" indent="-469900" algn="l">
                <a:lnSpc>
                  <a:spcPct val="90000"/>
                </a:lnSpc>
                <a:defRPr spc="-78" sz="3900">
                  <a:solidFill>
                    <a:srgbClr val="000000"/>
                  </a:solidFill>
                  <a:latin typeface="Helvetica Neue Light"/>
                  <a:ea typeface="Helvetica Neue Light"/>
                  <a:cs typeface="Helvetica Neue Light"/>
                  <a:sym typeface="Helvetica Neue Light"/>
                </a:defRPr>
              </a:pPr>
              <a:r>
                <a:t>Can diminish performance</a:t>
              </a:r>
            </a:p>
            <a:p>
              <a:pPr marL="638923" indent="-469900" algn="l">
                <a:lnSpc>
                  <a:spcPct val="90000"/>
                </a:lnSpc>
                <a:defRPr spc="-78" sz="3900">
                  <a:solidFill>
                    <a:srgbClr val="000000"/>
                  </a:solidFill>
                  <a:latin typeface="Helvetica Neue Light"/>
                  <a:ea typeface="Helvetica Neue Light"/>
                  <a:cs typeface="Helvetica Neue Light"/>
                  <a:sym typeface="Helvetica Neue Light"/>
                </a:defRPr>
              </a:pPr>
              <a:r>
                <a:t>Can crush creativity</a:t>
              </a:r>
            </a:p>
            <a:p>
              <a:pPr marL="638923" indent="-469900" algn="l">
                <a:lnSpc>
                  <a:spcPct val="90000"/>
                </a:lnSpc>
                <a:defRPr spc="-78" sz="3900">
                  <a:solidFill>
                    <a:srgbClr val="000000"/>
                  </a:solidFill>
                  <a:latin typeface="Helvetica Neue Light"/>
                  <a:ea typeface="Helvetica Neue Light"/>
                  <a:cs typeface="Helvetica Neue Light"/>
                  <a:sym typeface="Helvetica Neue Light"/>
                </a:defRPr>
              </a:pPr>
              <a:r>
                <a:t>Can crowd out good behavior</a:t>
              </a:r>
            </a:p>
            <a:p>
              <a:pPr marL="638923" indent="-469900" algn="l">
                <a:lnSpc>
                  <a:spcPct val="90000"/>
                </a:lnSpc>
                <a:defRPr spc="-78" sz="3900">
                  <a:solidFill>
                    <a:srgbClr val="000000"/>
                  </a:solidFill>
                  <a:latin typeface="Helvetica Neue Light"/>
                  <a:ea typeface="Helvetica Neue Light"/>
                  <a:cs typeface="Helvetica Neue Light"/>
                  <a:sym typeface="Helvetica Neue Light"/>
                </a:defRPr>
              </a:pPr>
              <a:r>
                <a:t>Can encourage cheating, shortcuts, and unethical behavior</a:t>
              </a:r>
            </a:p>
            <a:p>
              <a:pPr marL="638923" indent="-469900" algn="l">
                <a:lnSpc>
                  <a:spcPct val="90000"/>
                </a:lnSpc>
                <a:defRPr spc="-78" sz="3900">
                  <a:solidFill>
                    <a:srgbClr val="000000"/>
                  </a:solidFill>
                  <a:latin typeface="Helvetica Neue Light"/>
                  <a:ea typeface="Helvetica Neue Light"/>
                  <a:cs typeface="Helvetica Neue Light"/>
                  <a:sym typeface="Helvetica Neue Light"/>
                </a:defRPr>
              </a:pPr>
              <a:r>
                <a:t>Can become addictive</a:t>
              </a:r>
            </a:p>
            <a:p>
              <a:pPr marL="638923" indent="-469900" algn="l">
                <a:lnSpc>
                  <a:spcPct val="90000"/>
                </a:lnSpc>
                <a:defRPr spc="-78" sz="3900">
                  <a:solidFill>
                    <a:srgbClr val="000000"/>
                  </a:solidFill>
                  <a:latin typeface="Helvetica Neue Light"/>
                  <a:ea typeface="Helvetica Neue Light"/>
                  <a:cs typeface="Helvetica Neue Light"/>
                  <a:sym typeface="Helvetica Neue Light"/>
                </a:defRPr>
              </a:pPr>
              <a:r>
                <a:t>Can foster short-term thinking</a:t>
              </a:r>
            </a:p>
          </p:txBody>
        </p:sp>
        <p:pic>
          <p:nvPicPr>
            <p:cNvPr id="202" name="Extrinsic rewards:… Extrinsic rewards:Can extinguish intrinsic motivationCan diminish performanceCan crush creativityCan crowd out good behaviorCan encourage cheating, shortcuts, and unethical behaviorCan become addictiveCan foster short-term thinking" descr="Extrinsic rewards:… Extrinsic rewards:Can extinguish intrinsic motivationCan diminish performanceCan crush creativityCan crowd out good behaviorCan encourage cheating, shortcuts, and unethical behaviorCan become addictiveCan foster short-term thinking"/>
            <p:cNvPicPr>
              <a:picLocks noChangeAspect="0"/>
            </p:cNvPicPr>
            <p:nvPr/>
          </p:nvPicPr>
          <p:blipFill>
            <a:blip r:embed="rId5">
              <a:extLst/>
            </a:blip>
            <a:stretch>
              <a:fillRect/>
            </a:stretch>
          </p:blipFill>
          <p:spPr>
            <a:xfrm>
              <a:off x="0" y="0"/>
              <a:ext cx="9353601" cy="5737932"/>
            </a:xfrm>
            <a:prstGeom prst="rect">
              <a:avLst/>
            </a:prstGeom>
            <a:effectLst/>
          </p:spPr>
        </p:pic>
      </p:grpSp>
      <p:grpSp>
        <p:nvGrpSpPr>
          <p:cNvPr id="207" name="Focus on encouraging:…"/>
          <p:cNvGrpSpPr/>
          <p:nvPr/>
        </p:nvGrpSpPr>
        <p:grpSpPr>
          <a:xfrm>
            <a:off x="14795517" y="7853553"/>
            <a:ext cx="7227613" cy="3044700"/>
            <a:chOff x="0" y="0"/>
            <a:chExt cx="7227612" cy="3044698"/>
          </a:xfrm>
        </p:grpSpPr>
        <p:sp>
          <p:nvSpPr>
            <p:cNvPr id="206" name="Focus on encouraging:…"/>
            <p:cNvSpPr txBox="1"/>
            <p:nvPr/>
          </p:nvSpPr>
          <p:spPr>
            <a:xfrm>
              <a:off x="215900" y="139699"/>
              <a:ext cx="6795813" cy="24859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marL="638923" indent="-469900" algn="l">
                <a:lnSpc>
                  <a:spcPct val="90000"/>
                </a:lnSpc>
                <a:defRPr spc="-100" sz="5000">
                  <a:solidFill>
                    <a:srgbClr val="000000"/>
                  </a:solidFill>
                  <a:latin typeface="Helvetica Neue Medium"/>
                  <a:ea typeface="Helvetica Neue Medium"/>
                  <a:cs typeface="Helvetica Neue Medium"/>
                  <a:sym typeface="Helvetica Neue Medium"/>
                </a:defRPr>
              </a:pPr>
              <a:r>
                <a:t>Focus on encouraging:</a:t>
              </a:r>
            </a:p>
            <a:p>
              <a:pPr marL="638923" indent="-469900" algn="l">
                <a:lnSpc>
                  <a:spcPct val="90000"/>
                </a:lnSpc>
                <a:defRPr spc="-78" sz="3900">
                  <a:solidFill>
                    <a:srgbClr val="000000"/>
                  </a:solidFill>
                  <a:latin typeface="Helvetica Neue Light"/>
                  <a:ea typeface="Helvetica Neue Light"/>
                  <a:cs typeface="Helvetica Neue Light"/>
                  <a:sym typeface="Helvetica Neue Light"/>
                </a:defRPr>
              </a:pPr>
              <a:r>
                <a:t>Autonomy</a:t>
              </a:r>
            </a:p>
            <a:p>
              <a:pPr marL="638923" indent="-469900" algn="l">
                <a:lnSpc>
                  <a:spcPct val="90000"/>
                </a:lnSpc>
                <a:defRPr spc="-78" sz="3900">
                  <a:solidFill>
                    <a:srgbClr val="000000"/>
                  </a:solidFill>
                  <a:latin typeface="Helvetica Neue Light"/>
                  <a:ea typeface="Helvetica Neue Light"/>
                  <a:cs typeface="Helvetica Neue Light"/>
                  <a:sym typeface="Helvetica Neue Light"/>
                </a:defRPr>
              </a:pPr>
              <a:r>
                <a:t>Mastery</a:t>
              </a:r>
            </a:p>
            <a:p>
              <a:pPr marL="638923" indent="-469900" algn="l">
                <a:lnSpc>
                  <a:spcPct val="90000"/>
                </a:lnSpc>
                <a:defRPr spc="-78" sz="3900">
                  <a:solidFill>
                    <a:srgbClr val="000000"/>
                  </a:solidFill>
                  <a:latin typeface="Helvetica Neue Light"/>
                  <a:ea typeface="Helvetica Neue Light"/>
                  <a:cs typeface="Helvetica Neue Light"/>
                  <a:sym typeface="Helvetica Neue Light"/>
                </a:defRPr>
              </a:pPr>
              <a:r>
                <a:t>Purpose</a:t>
              </a:r>
            </a:p>
          </p:txBody>
        </p:sp>
        <p:pic>
          <p:nvPicPr>
            <p:cNvPr id="205" name="Focus on encouraging:… Focus on encouraging:AutonomyMasteryPurpose" descr="Focus on encouraging:… Focus on encouraging:AutonomyMasteryPurpose"/>
            <p:cNvPicPr>
              <a:picLocks noChangeAspect="0"/>
            </p:cNvPicPr>
            <p:nvPr/>
          </p:nvPicPr>
          <p:blipFill>
            <a:blip r:embed="rId6">
              <a:extLst/>
            </a:blip>
            <a:stretch>
              <a:fillRect/>
            </a:stretch>
          </p:blipFill>
          <p:spPr>
            <a:xfrm>
              <a:off x="0" y="-1"/>
              <a:ext cx="7227613" cy="3044700"/>
            </a:xfrm>
            <a:prstGeom prst="rect">
              <a:avLst/>
            </a:prstGeom>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0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7" grpId="1"/>
      <p:bldP build="whole" bldLvl="1" animBg="1" rev="0" advAuto="0" spid="204" grpId="2"/>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 name="This work is licensed under a Creative Commons Attribution-ShareAlike license"/>
          <p:cNvSpPr txBox="1"/>
          <p:nvPr>
            <p:ph type="title"/>
          </p:nvPr>
        </p:nvSpPr>
        <p:spPr>
          <a:xfrm>
            <a:off x="1206500" y="1079500"/>
            <a:ext cx="21971000" cy="2055994"/>
          </a:xfrm>
          <a:prstGeom prst="rect">
            <a:avLst/>
          </a:prstGeom>
        </p:spPr>
        <p:txBody>
          <a:bodyPr/>
          <a:lstStyle>
            <a:lvl1pPr algn="ctr" defTabSz="2023821">
              <a:defRPr spc="-141" sz="7054"/>
            </a:lvl1pPr>
          </a:lstStyle>
          <a:p>
            <a:pPr/>
            <a:r>
              <a:t>This work is licensed under a Creative Commons Attribution-ShareAlike license</a:t>
            </a:r>
          </a:p>
        </p:txBody>
      </p:sp>
      <p:sp>
        <p:nvSpPr>
          <p:cNvPr id="212" name="This work is licensed under the Creative Commons Attribution-ShareAlike 4.0 International License. To view a copy of this license, visit http://creativecommons.org/licenses/by-sa/4.0/…"/>
          <p:cNvSpPr txBox="1"/>
          <p:nvPr>
            <p:ph type="body" idx="1"/>
          </p:nvPr>
        </p:nvSpPr>
        <p:spPr>
          <a:prstGeom prst="rect">
            <a:avLst/>
          </a:prstGeom>
        </p:spPr>
        <p:txBody>
          <a:bodyPr/>
          <a:lstStyle/>
          <a:p>
            <a:pPr marL="458390" indent="-458390" defTabSz="542210">
              <a:lnSpc>
                <a:spcPct val="100000"/>
              </a:lnSpc>
              <a:spcBef>
                <a:spcPts val="1000"/>
              </a:spcBef>
              <a:buSzPct val="75000"/>
              <a:defRPr sz="3300">
                <a:latin typeface="Helvetica Light"/>
                <a:ea typeface="Helvetica Light"/>
                <a:cs typeface="Helvetica Light"/>
                <a:sym typeface="Helvetica Light"/>
              </a:defRPr>
            </a:pPr>
            <a:r>
              <a:t>This work is licensed under the Creative Commons Attribution-ShareAlike 4.0 International License. To view a copy of this license, visit </a:t>
            </a:r>
            <a:r>
              <a:rPr u="sng">
                <a:hlinkClick r:id="rId2" invalidUrl="" action="" tgtFrame="" tooltip="" history="1" highlightClick="0" endSnd="0"/>
              </a:rPr>
              <a:t>http://creativecommons.org/licenses/by-sa/4.0/</a:t>
            </a:r>
            <a:r>
              <a:t> </a:t>
            </a:r>
          </a:p>
          <a:p>
            <a:pPr marL="458390" indent="-458390" defTabSz="542210">
              <a:lnSpc>
                <a:spcPct val="100000"/>
              </a:lnSpc>
              <a:spcBef>
                <a:spcPts val="1000"/>
              </a:spcBef>
              <a:buSzPct val="75000"/>
              <a:defRPr sz="3300">
                <a:latin typeface="Helvetica Light"/>
                <a:ea typeface="Helvetica Light"/>
                <a:cs typeface="Helvetica Light"/>
                <a:sym typeface="Helvetica Light"/>
              </a:defRPr>
            </a:pPr>
            <a:r>
              <a:t>You are free to:</a:t>
            </a:r>
          </a:p>
          <a:p>
            <a:pPr lvl="1" marL="751760" indent="-458390" defTabSz="542210">
              <a:lnSpc>
                <a:spcPct val="100000"/>
              </a:lnSpc>
              <a:spcBef>
                <a:spcPts val="1000"/>
              </a:spcBef>
              <a:buSzPct val="75000"/>
              <a:defRPr sz="3300">
                <a:latin typeface="Helvetica Light"/>
                <a:ea typeface="Helvetica Light"/>
                <a:cs typeface="Helvetica Light"/>
                <a:sym typeface="Helvetica Light"/>
              </a:defRPr>
            </a:pPr>
            <a:r>
              <a:t>Share — copy and redistribute the material in any medium or format</a:t>
            </a:r>
          </a:p>
          <a:p>
            <a:pPr lvl="1" marL="751760" indent="-458390" defTabSz="542210">
              <a:lnSpc>
                <a:spcPct val="100000"/>
              </a:lnSpc>
              <a:spcBef>
                <a:spcPts val="1000"/>
              </a:spcBef>
              <a:buSzPct val="75000"/>
              <a:defRPr sz="3300">
                <a:latin typeface="Helvetica Light"/>
                <a:ea typeface="Helvetica Light"/>
                <a:cs typeface="Helvetica Light"/>
                <a:sym typeface="Helvetica Light"/>
              </a:defRPr>
            </a:pPr>
            <a:r>
              <a:t>Adapt — remix, transform, and build upon the material</a:t>
            </a:r>
          </a:p>
          <a:p>
            <a:pPr lvl="1" marL="751760" indent="-458390" defTabSz="542210">
              <a:lnSpc>
                <a:spcPct val="100000"/>
              </a:lnSpc>
              <a:spcBef>
                <a:spcPts val="1000"/>
              </a:spcBef>
              <a:buSzPct val="75000"/>
              <a:defRPr sz="3300">
                <a:latin typeface="Helvetica Light"/>
                <a:ea typeface="Helvetica Light"/>
                <a:cs typeface="Helvetica Light"/>
                <a:sym typeface="Helvetica Light"/>
              </a:defRPr>
            </a:pPr>
            <a:r>
              <a:t>for any purpose, even commercially.</a:t>
            </a:r>
          </a:p>
          <a:p>
            <a:pPr marL="458390" indent="-458390" defTabSz="542210">
              <a:lnSpc>
                <a:spcPct val="100000"/>
              </a:lnSpc>
              <a:spcBef>
                <a:spcPts val="1000"/>
              </a:spcBef>
              <a:buSzPct val="75000"/>
              <a:defRPr sz="3300">
                <a:latin typeface="Helvetica Light"/>
                <a:ea typeface="Helvetica Light"/>
                <a:cs typeface="Helvetica Light"/>
                <a:sym typeface="Helvetica Light"/>
              </a:defRPr>
            </a:pPr>
            <a:r>
              <a:t>Under the following terms:</a:t>
            </a:r>
          </a:p>
          <a:p>
            <a:pPr lvl="1" marL="751760" indent="-458390" defTabSz="542210">
              <a:lnSpc>
                <a:spcPct val="100000"/>
              </a:lnSpc>
              <a:spcBef>
                <a:spcPts val="1000"/>
              </a:spcBef>
              <a:buSzPct val="75000"/>
              <a:defRPr sz="3300">
                <a:latin typeface="Helvetica Light"/>
                <a:ea typeface="Helvetica Light"/>
                <a:cs typeface="Helvetica Light"/>
                <a:sym typeface="Helvetica Light"/>
              </a:defRPr>
            </a:pPr>
            <a:r>
              <a:t>Attribution — You must give appropriate credit, provide a link to the license, and indicate if changes were made. You may do so in any reasonable manner, but not in any way that suggests the licensor endorses you or your use. </a:t>
            </a:r>
          </a:p>
          <a:p>
            <a:pPr lvl="1" marL="751760" indent="-458390" defTabSz="542210">
              <a:lnSpc>
                <a:spcPct val="100000"/>
              </a:lnSpc>
              <a:spcBef>
                <a:spcPts val="1000"/>
              </a:spcBef>
              <a:buSzPct val="75000"/>
              <a:defRPr sz="3300">
                <a:latin typeface="Helvetica Light"/>
                <a:ea typeface="Helvetica Light"/>
                <a:cs typeface="Helvetica Light"/>
                <a:sym typeface="Helvetica Light"/>
              </a:defRPr>
            </a:pPr>
            <a:r>
              <a:t>ShareAlike — If you remix, transform, or build upon the material, you must distribute your contributions under the same license as the original. </a:t>
            </a:r>
          </a:p>
          <a:p>
            <a:pPr lvl="1" marL="751760" indent="-458390" defTabSz="542210">
              <a:lnSpc>
                <a:spcPct val="100000"/>
              </a:lnSpc>
              <a:spcBef>
                <a:spcPts val="1000"/>
              </a:spcBef>
              <a:buSzPct val="75000"/>
              <a:defRPr sz="3300">
                <a:latin typeface="Helvetica Light"/>
                <a:ea typeface="Helvetica Light"/>
                <a:cs typeface="Helvetica Light"/>
                <a:sym typeface="Helvetica Light"/>
              </a:defRPr>
            </a:pPr>
            <a:r>
              <a:t>No additional restrictions — You may not apply legal terms or technological measures that legally restrict others from doing anything the license permits.</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 name="Learning Objectives for this Lesson"/>
          <p:cNvSpPr txBox="1"/>
          <p:nvPr>
            <p:ph type="title"/>
          </p:nvPr>
        </p:nvSpPr>
        <p:spPr>
          <a:prstGeom prst="rect">
            <a:avLst/>
          </a:prstGeom>
        </p:spPr>
        <p:txBody>
          <a:bodyPr/>
          <a:lstStyle/>
          <a:p>
            <a:pPr/>
            <a:r>
              <a:t>Learning Objectives for this Lesson</a:t>
            </a:r>
          </a:p>
        </p:txBody>
      </p:sp>
      <p:sp>
        <p:nvSpPr>
          <p:cNvPr id="128" name="By the end of this lesson, you should be able to…"/>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By the end of this lesson, you should be able to…</a:t>
            </a:r>
          </a:p>
        </p:txBody>
      </p:sp>
      <p:sp>
        <p:nvSpPr>
          <p:cNvPr id="129" name="Recognize commonly used metrics in software development…"/>
          <p:cNvSpPr txBox="1"/>
          <p:nvPr>
            <p:ph type="body" idx="1"/>
          </p:nvPr>
        </p:nvSpPr>
        <p:spPr>
          <a:prstGeom prst="rect">
            <a:avLst/>
          </a:prstGeom>
        </p:spPr>
        <p:txBody>
          <a:bodyPr/>
          <a:lstStyle/>
          <a:p>
            <a:pPr/>
            <a:r>
              <a:t>Recognize commonly used metrics in software development</a:t>
            </a:r>
          </a:p>
          <a:p>
            <a:pPr/>
            <a:r>
              <a:t>Understand limitations and dangers of making development decisions based on metrics</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 name="Tracking Development Progress"/>
          <p:cNvSpPr txBox="1"/>
          <p:nvPr>
            <p:ph type="title"/>
          </p:nvPr>
        </p:nvSpPr>
        <p:spPr>
          <a:prstGeom prst="rect">
            <a:avLst/>
          </a:prstGeom>
        </p:spPr>
        <p:txBody>
          <a:bodyPr/>
          <a:lstStyle/>
          <a:p>
            <a:pPr/>
            <a:r>
              <a:t>Tracking Development Progress</a:t>
            </a:r>
          </a:p>
        </p:txBody>
      </p:sp>
      <p:sp>
        <p:nvSpPr>
          <p:cNvPr id="132" name="Sprint Velocity"/>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Sprint Velocity</a:t>
            </a:r>
          </a:p>
        </p:txBody>
      </p:sp>
      <p:pic>
        <p:nvPicPr>
          <p:cNvPr id="133" name="Image" descr="Image"/>
          <p:cNvPicPr>
            <a:picLocks noChangeAspect="1"/>
          </p:cNvPicPr>
          <p:nvPr/>
        </p:nvPicPr>
        <p:blipFill>
          <a:blip r:embed="rId3">
            <a:extLst/>
          </a:blip>
          <a:stretch>
            <a:fillRect/>
          </a:stretch>
        </p:blipFill>
        <p:spPr>
          <a:xfrm>
            <a:off x="19185703" y="53667"/>
            <a:ext cx="5114770" cy="13608666"/>
          </a:xfrm>
          <a:prstGeom prst="rect">
            <a:avLst/>
          </a:prstGeom>
          <a:ln w="12700">
            <a:miter lim="400000"/>
          </a:ln>
        </p:spPr>
      </p:pic>
      <p:sp>
        <p:nvSpPr>
          <p:cNvPr id="134" name="Sprint Velocity ="/>
          <p:cNvSpPr txBox="1"/>
          <p:nvPr/>
        </p:nvSpPr>
        <p:spPr>
          <a:xfrm>
            <a:off x="1758461" y="5867630"/>
            <a:ext cx="4725315" cy="8084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90000"/>
              </a:lnSpc>
              <a:spcBef>
                <a:spcPts val="4500"/>
              </a:spcBef>
              <a:defRPr sz="4800">
                <a:solidFill>
                  <a:srgbClr val="000000"/>
                </a:solidFill>
              </a:defRPr>
            </a:lvl1pPr>
          </a:lstStyle>
          <a:p>
            <a:pPr/>
            <a:r>
              <a:t>Sprint Velocity = </a:t>
            </a:r>
          </a:p>
        </p:txBody>
      </p:sp>
      <p:sp>
        <p:nvSpPr>
          <p:cNvPr id="135" name="∑ Story Points Completed"/>
          <p:cNvSpPr txBox="1"/>
          <p:nvPr/>
        </p:nvSpPr>
        <p:spPr>
          <a:xfrm>
            <a:off x="6691923" y="5320553"/>
            <a:ext cx="7149694" cy="8084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90000"/>
              </a:lnSpc>
              <a:spcBef>
                <a:spcPts val="4500"/>
              </a:spcBef>
              <a:defRPr sz="4800">
                <a:solidFill>
                  <a:srgbClr val="000000"/>
                </a:solidFill>
              </a:defRPr>
            </a:lvl1pPr>
          </a:lstStyle>
          <a:p>
            <a:pPr/>
            <a:r>
              <a:t>∑ Story Points Completed</a:t>
            </a:r>
          </a:p>
        </p:txBody>
      </p:sp>
      <p:sp>
        <p:nvSpPr>
          <p:cNvPr id="136" name="Line"/>
          <p:cNvSpPr/>
          <p:nvPr/>
        </p:nvSpPr>
        <p:spPr>
          <a:xfrm>
            <a:off x="6750538" y="6271846"/>
            <a:ext cx="7032464" cy="1"/>
          </a:xfrm>
          <a:prstGeom prst="line">
            <a:avLst/>
          </a:prstGeom>
          <a:ln w="25400">
            <a:solidFill>
              <a:srgbClr val="000000"/>
            </a:solidFill>
            <a:miter lim="400000"/>
          </a:ln>
        </p:spPr>
        <p:txBody>
          <a:bodyPr lIns="50800" tIns="50800" rIns="50800" bIns="50800" anchor="ctr"/>
          <a:lstStyle/>
          <a:p>
            <a:pPr/>
          </a:p>
        </p:txBody>
      </p:sp>
      <p:sp>
        <p:nvSpPr>
          <p:cNvPr id="137" name="∑ Story Points Planned"/>
          <p:cNvSpPr txBox="1"/>
          <p:nvPr/>
        </p:nvSpPr>
        <p:spPr>
          <a:xfrm>
            <a:off x="7087248" y="6453784"/>
            <a:ext cx="6359044" cy="8084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90000"/>
              </a:lnSpc>
              <a:spcBef>
                <a:spcPts val="4500"/>
              </a:spcBef>
              <a:defRPr sz="4800">
                <a:solidFill>
                  <a:srgbClr val="000000"/>
                </a:solidFill>
              </a:defRPr>
            </a:lvl1pPr>
          </a:lstStyle>
          <a:p>
            <a:pPr/>
            <a:r>
              <a:t>∑ Story Points Planned</a:t>
            </a:r>
          </a:p>
        </p:txBody>
      </p:sp>
      <p:pic>
        <p:nvPicPr>
          <p:cNvPr id="138" name="Image" descr="Image"/>
          <p:cNvPicPr>
            <a:picLocks noChangeAspect="1"/>
          </p:cNvPicPr>
          <p:nvPr/>
        </p:nvPicPr>
        <p:blipFill>
          <a:blip r:embed="rId4">
            <a:extLst/>
          </a:blip>
          <a:stretch>
            <a:fillRect/>
          </a:stretch>
        </p:blipFill>
        <p:spPr>
          <a:xfrm>
            <a:off x="4974546" y="7587015"/>
            <a:ext cx="10584448" cy="6033135"/>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 name="Tracking Development Progress"/>
          <p:cNvSpPr txBox="1"/>
          <p:nvPr>
            <p:ph type="title"/>
          </p:nvPr>
        </p:nvSpPr>
        <p:spPr>
          <a:prstGeom prst="rect">
            <a:avLst/>
          </a:prstGeom>
        </p:spPr>
        <p:txBody>
          <a:bodyPr/>
          <a:lstStyle/>
          <a:p>
            <a:pPr/>
            <a:r>
              <a:t>Tracking Development Progress</a:t>
            </a:r>
          </a:p>
        </p:txBody>
      </p:sp>
      <p:sp>
        <p:nvSpPr>
          <p:cNvPr id="143" name="Metric: Lines of Code"/>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Metric: Lines of Code</a:t>
            </a:r>
          </a:p>
        </p:txBody>
      </p:sp>
      <p:sp>
        <p:nvSpPr>
          <p:cNvPr id="144" name="Slide bullet text"/>
          <p:cNvSpPr txBox="1"/>
          <p:nvPr>
            <p:ph type="body" idx="1"/>
          </p:nvPr>
        </p:nvSpPr>
        <p:spPr>
          <a:prstGeom prst="rect">
            <a:avLst/>
          </a:prstGeom>
        </p:spPr>
        <p:txBody>
          <a:bodyPr/>
          <a:lstStyle/>
          <a:p>
            <a:pPr/>
          </a:p>
        </p:txBody>
      </p:sp>
      <p:pic>
        <p:nvPicPr>
          <p:cNvPr id="145" name="sear-greyson-K-ZsC7YdJ6Y-unsplash.jpg" descr="sear-greyson-K-ZsC7YdJ6Y-unsplash.jpg"/>
          <p:cNvPicPr>
            <a:picLocks noChangeAspect="1"/>
          </p:cNvPicPr>
          <p:nvPr/>
        </p:nvPicPr>
        <p:blipFill>
          <a:blip r:embed="rId3">
            <a:extLst/>
          </a:blip>
          <a:stretch>
            <a:fillRect/>
          </a:stretch>
        </p:blipFill>
        <p:spPr>
          <a:xfrm>
            <a:off x="846621" y="4980187"/>
            <a:ext cx="9056862" cy="6792646"/>
          </a:xfrm>
          <a:prstGeom prst="rect">
            <a:avLst/>
          </a:prstGeom>
          <a:ln w="12700">
            <a:miter lim="400000"/>
          </a:ln>
        </p:spPr>
      </p:pic>
      <p:pic>
        <p:nvPicPr>
          <p:cNvPr id="146" name="Image" descr="Image"/>
          <p:cNvPicPr>
            <a:picLocks noChangeAspect="1"/>
          </p:cNvPicPr>
          <p:nvPr/>
        </p:nvPicPr>
        <p:blipFill>
          <a:blip r:embed="rId4">
            <a:extLst/>
          </a:blip>
          <a:stretch>
            <a:fillRect/>
          </a:stretch>
        </p:blipFill>
        <p:spPr>
          <a:xfrm>
            <a:off x="11108613" y="4966560"/>
            <a:ext cx="12115801" cy="6819901"/>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 name="Tracking Development Progress"/>
          <p:cNvSpPr txBox="1"/>
          <p:nvPr>
            <p:ph type="title"/>
          </p:nvPr>
        </p:nvSpPr>
        <p:spPr>
          <a:prstGeom prst="rect">
            <a:avLst/>
          </a:prstGeom>
        </p:spPr>
        <p:txBody>
          <a:bodyPr/>
          <a:lstStyle/>
          <a:p>
            <a:pPr/>
            <a:r>
              <a:t>Tracking Development Progress</a:t>
            </a:r>
          </a:p>
        </p:txBody>
      </p:sp>
      <p:sp>
        <p:nvSpPr>
          <p:cNvPr id="151" name="Metrics: Bugs open/closed, tests passing/failing"/>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Metrics: Bugs open/closed, tests passing/failing</a:t>
            </a:r>
          </a:p>
        </p:txBody>
      </p:sp>
      <p:pic>
        <p:nvPicPr>
          <p:cNvPr id="152" name="Image" descr="Image"/>
          <p:cNvPicPr>
            <a:picLocks noChangeAspect="1"/>
          </p:cNvPicPr>
          <p:nvPr/>
        </p:nvPicPr>
        <p:blipFill>
          <a:blip r:embed="rId3">
            <a:extLst/>
          </a:blip>
          <a:stretch>
            <a:fillRect/>
          </a:stretch>
        </p:blipFill>
        <p:spPr>
          <a:xfrm>
            <a:off x="1085621" y="5052170"/>
            <a:ext cx="6760537" cy="2263506"/>
          </a:xfrm>
          <a:prstGeom prst="rect">
            <a:avLst/>
          </a:prstGeom>
          <a:ln w="12700">
            <a:miter lim="400000"/>
          </a:ln>
        </p:spPr>
      </p:pic>
      <p:pic>
        <p:nvPicPr>
          <p:cNvPr id="153" name="Image" descr="Image"/>
          <p:cNvPicPr>
            <a:picLocks noChangeAspect="1"/>
          </p:cNvPicPr>
          <p:nvPr/>
        </p:nvPicPr>
        <p:blipFill>
          <a:blip r:embed="rId4">
            <a:extLst/>
          </a:blip>
          <a:stretch>
            <a:fillRect/>
          </a:stretch>
        </p:blipFill>
        <p:spPr>
          <a:xfrm>
            <a:off x="10924930" y="3555022"/>
            <a:ext cx="9626601" cy="12115801"/>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 name="McNamara Fallacy"/>
          <p:cNvSpPr txBox="1"/>
          <p:nvPr>
            <p:ph type="title"/>
          </p:nvPr>
        </p:nvSpPr>
        <p:spPr>
          <a:prstGeom prst="rect">
            <a:avLst/>
          </a:prstGeom>
        </p:spPr>
        <p:txBody>
          <a:bodyPr/>
          <a:lstStyle/>
          <a:p>
            <a:pPr/>
            <a:r>
              <a:t>McNamara Fallacy</a:t>
            </a:r>
          </a:p>
        </p:txBody>
      </p:sp>
      <p:sp>
        <p:nvSpPr>
          <p:cNvPr id="158" name="Reflecting on Vietnam decision making"/>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Reflecting on Vietnam decision making</a:t>
            </a:r>
          </a:p>
        </p:txBody>
      </p:sp>
      <p:sp>
        <p:nvSpPr>
          <p:cNvPr id="159" name="Measure whatever can be easily measured…"/>
          <p:cNvSpPr txBox="1"/>
          <p:nvPr>
            <p:ph type="body" sz="half" idx="1"/>
          </p:nvPr>
        </p:nvSpPr>
        <p:spPr>
          <a:xfrm>
            <a:off x="1206500" y="4248504"/>
            <a:ext cx="14055194" cy="8256012"/>
          </a:xfrm>
          <a:prstGeom prst="rect">
            <a:avLst/>
          </a:prstGeom>
        </p:spPr>
        <p:txBody>
          <a:bodyPr/>
          <a:lstStyle/>
          <a:p>
            <a:pPr/>
            <a:r>
              <a:t>Measure whatever can be easily measured</a:t>
            </a:r>
          </a:p>
          <a:p>
            <a:pPr/>
            <a:r>
              <a:t>Disregard that which cannot be measured easily</a:t>
            </a:r>
          </a:p>
          <a:p>
            <a:pPr/>
            <a:r>
              <a:t>Presume that which cannot be measured easily is not important</a:t>
            </a:r>
          </a:p>
          <a:p>
            <a:pPr/>
            <a:r>
              <a:t>Presume that which cannot be measured easily does not exist</a:t>
            </a:r>
          </a:p>
        </p:txBody>
      </p:sp>
      <p:pic>
        <p:nvPicPr>
          <p:cNvPr id="160" name="Robert_McNamara_at_a_cabinet_meeting,_22_Nov_1967.jpg" descr="Robert_McNamara_at_a_cabinet_meeting,_22_Nov_1967.jpg"/>
          <p:cNvPicPr>
            <a:picLocks noChangeAspect="1"/>
          </p:cNvPicPr>
          <p:nvPr/>
        </p:nvPicPr>
        <p:blipFill>
          <a:blip r:embed="rId3">
            <a:extLst/>
          </a:blip>
          <a:stretch>
            <a:fillRect/>
          </a:stretch>
        </p:blipFill>
        <p:spPr>
          <a:xfrm>
            <a:off x="15321447" y="-1"/>
            <a:ext cx="9032765" cy="13716001"/>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 name="Software Metric: McCabe Cyclomatic Complexity"/>
          <p:cNvSpPr txBox="1"/>
          <p:nvPr>
            <p:ph type="title"/>
          </p:nvPr>
        </p:nvSpPr>
        <p:spPr>
          <a:prstGeom prst="rect">
            <a:avLst/>
          </a:prstGeom>
        </p:spPr>
        <p:txBody>
          <a:bodyPr/>
          <a:lstStyle>
            <a:lvl1pPr defTabSz="2170121">
              <a:defRPr spc="-151" sz="7565"/>
            </a:lvl1pPr>
          </a:lstStyle>
          <a:p>
            <a:pPr/>
            <a:r>
              <a:t>Software Metric: McCabe Cyclomatic Complexity</a:t>
            </a:r>
          </a:p>
        </p:txBody>
      </p:sp>
      <p:sp>
        <p:nvSpPr>
          <p:cNvPr id="165" name="Is this code complex to understand?"/>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Is this code complex to understand?</a:t>
            </a:r>
          </a:p>
        </p:txBody>
      </p:sp>
      <p:sp>
        <p:nvSpPr>
          <p:cNvPr id="166" name="public static char[] percentDecode(char[] input) {…"/>
          <p:cNvSpPr txBox="1"/>
          <p:nvPr/>
        </p:nvSpPr>
        <p:spPr>
          <a:xfrm>
            <a:off x="5942592" y="4140199"/>
            <a:ext cx="12498816" cy="543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2500">
                <a:solidFill>
                  <a:srgbClr val="000000"/>
                </a:solidFill>
                <a:latin typeface="Courier"/>
                <a:ea typeface="Courier"/>
                <a:cs typeface="Courier"/>
                <a:sym typeface="Courier"/>
              </a:defRPr>
            </a:pPr>
            <a:r>
              <a:rPr b="1">
                <a:solidFill>
                  <a:srgbClr val="011480"/>
                </a:solidFill>
              </a:rPr>
              <a:t>public static </a:t>
            </a:r>
            <a:r>
              <a:t>char[] percentDecode(char[] input) {</a:t>
            </a:r>
          </a:p>
          <a:p>
            <a:pPr algn="l" defTabSz="457200">
              <a:defRPr sz="2500">
                <a:solidFill>
                  <a:srgbClr val="000000"/>
                </a:solidFill>
                <a:latin typeface="Courier"/>
                <a:ea typeface="Courier"/>
                <a:cs typeface="Courier"/>
                <a:sym typeface="Courier"/>
              </a:defRPr>
            </a:pPr>
            <a:r>
              <a:t>  char[] result = </a:t>
            </a:r>
            <a:r>
              <a:rPr b="1">
                <a:solidFill>
                  <a:srgbClr val="011480"/>
                </a:solidFill>
              </a:rPr>
              <a:t>new </a:t>
            </a:r>
            <a:r>
              <a:t>char[input.length - </a:t>
            </a:r>
            <a:r>
              <a:rPr>
                <a:solidFill>
                  <a:srgbClr val="0432FF"/>
                </a:solidFill>
              </a:rPr>
              <a:t>2 </a:t>
            </a:r>
            <a:r>
              <a:t>* count(input, </a:t>
            </a:r>
            <a:r>
              <a:rPr b="1">
                <a:solidFill>
                  <a:srgbClr val="018001"/>
                </a:solidFill>
              </a:rPr>
              <a:t>'%'</a:t>
            </a:r>
            <a:r>
              <a:t>)];</a:t>
            </a:r>
          </a:p>
          <a:p>
            <a:pPr algn="l" defTabSz="457200">
              <a:defRPr sz="2500">
                <a:solidFill>
                  <a:srgbClr val="000000"/>
                </a:solidFill>
                <a:latin typeface="Courier"/>
                <a:ea typeface="Courier"/>
                <a:cs typeface="Courier"/>
                <a:sym typeface="Courier"/>
              </a:defRPr>
            </a:pPr>
            <a:r>
              <a:t>  int size = </a:t>
            </a:r>
            <a:r>
              <a:rPr>
                <a:solidFill>
                  <a:srgbClr val="0432FF"/>
                </a:solidFill>
              </a:rPr>
              <a:t>0</a:t>
            </a:r>
            <a:r>
              <a:t>;</a:t>
            </a:r>
          </a:p>
          <a:p>
            <a:pPr algn="l" defTabSz="457200">
              <a:defRPr sz="2500">
                <a:solidFill>
                  <a:srgbClr val="000000"/>
                </a:solidFill>
                <a:latin typeface="Courier"/>
                <a:ea typeface="Courier"/>
                <a:cs typeface="Courier"/>
                <a:sym typeface="Courier"/>
              </a:defRPr>
            </a:pPr>
            <a:r>
              <a:t>  </a:t>
            </a:r>
            <a:r>
              <a:rPr b="1">
                <a:solidFill>
                  <a:srgbClr val="011480"/>
                </a:solidFill>
              </a:rPr>
              <a:t>for</a:t>
            </a:r>
            <a:r>
              <a:t>(int i = </a:t>
            </a:r>
            <a:r>
              <a:rPr>
                <a:solidFill>
                  <a:srgbClr val="0432FF"/>
                </a:solidFill>
              </a:rPr>
              <a:t>0</a:t>
            </a:r>
            <a:r>
              <a:t>; i &lt; input.length; i++) {</a:t>
            </a:r>
          </a:p>
          <a:p>
            <a:pPr algn="l" defTabSz="457200">
              <a:defRPr sz="2500">
                <a:solidFill>
                  <a:srgbClr val="000000"/>
                </a:solidFill>
                <a:latin typeface="Courier"/>
                <a:ea typeface="Courier"/>
                <a:cs typeface="Courier"/>
                <a:sym typeface="Courier"/>
              </a:defRPr>
            </a:pPr>
            <a:r>
              <a:t>    </a:t>
            </a:r>
            <a:r>
              <a:rPr b="1">
                <a:solidFill>
                  <a:srgbClr val="011480"/>
                </a:solidFill>
              </a:rPr>
              <a:t>if</a:t>
            </a:r>
            <a:r>
              <a:t>(input[i] == </a:t>
            </a:r>
            <a:r>
              <a:rPr b="1">
                <a:solidFill>
                  <a:srgbClr val="018001"/>
                </a:solidFill>
              </a:rPr>
              <a:t>'%'</a:t>
            </a:r>
            <a:r>
              <a:t>) {</a:t>
            </a:r>
          </a:p>
          <a:p>
            <a:pPr algn="l" defTabSz="457200">
              <a:defRPr sz="2500">
                <a:solidFill>
                  <a:srgbClr val="000000"/>
                </a:solidFill>
                <a:latin typeface="Courier"/>
                <a:ea typeface="Courier"/>
                <a:cs typeface="Courier"/>
                <a:sym typeface="Courier"/>
              </a:defRPr>
            </a:pPr>
            <a:r>
              <a:t>      result[size++] = hexToChar(input[i + </a:t>
            </a:r>
            <a:r>
              <a:rPr>
                <a:solidFill>
                  <a:srgbClr val="0432FF"/>
                </a:solidFill>
              </a:rPr>
              <a:t>1</a:t>
            </a:r>
            <a:r>
              <a:t>], input[i + </a:t>
            </a:r>
            <a:r>
              <a:rPr>
                <a:solidFill>
                  <a:srgbClr val="0432FF"/>
                </a:solidFill>
              </a:rPr>
              <a:t>2</a:t>
            </a:r>
            <a:r>
              <a:t>]);</a:t>
            </a:r>
          </a:p>
          <a:p>
            <a:pPr algn="l" defTabSz="457200">
              <a:defRPr sz="2500">
                <a:solidFill>
                  <a:srgbClr val="000000"/>
                </a:solidFill>
                <a:latin typeface="Courier"/>
                <a:ea typeface="Courier"/>
                <a:cs typeface="Courier"/>
                <a:sym typeface="Courier"/>
              </a:defRPr>
            </a:pPr>
            <a:r>
              <a:t>      i += </a:t>
            </a:r>
            <a:r>
              <a:rPr>
                <a:solidFill>
                  <a:srgbClr val="0432FF"/>
                </a:solidFill>
              </a:rPr>
              <a:t>2</a:t>
            </a:r>
            <a:r>
              <a:t>;</a:t>
            </a:r>
          </a:p>
          <a:p>
            <a:pPr algn="l" defTabSz="457200">
              <a:defRPr sz="2500">
                <a:solidFill>
                  <a:srgbClr val="000000"/>
                </a:solidFill>
                <a:latin typeface="Courier"/>
                <a:ea typeface="Courier"/>
                <a:cs typeface="Courier"/>
                <a:sym typeface="Courier"/>
              </a:defRPr>
            </a:pPr>
            <a:r>
              <a:t>    } </a:t>
            </a:r>
            <a:r>
              <a:rPr b="1">
                <a:solidFill>
                  <a:srgbClr val="011480"/>
                </a:solidFill>
              </a:rPr>
              <a:t>else </a:t>
            </a:r>
            <a:r>
              <a:t>{</a:t>
            </a:r>
          </a:p>
          <a:p>
            <a:pPr algn="l" defTabSz="457200">
              <a:defRPr sz="2500">
                <a:solidFill>
                  <a:srgbClr val="000000"/>
                </a:solidFill>
                <a:latin typeface="Courier"/>
                <a:ea typeface="Courier"/>
                <a:cs typeface="Courier"/>
                <a:sym typeface="Courier"/>
              </a:defRPr>
            </a:pPr>
            <a:r>
              <a:t>      result[size++] = input[i];</a:t>
            </a:r>
          </a:p>
          <a:p>
            <a:pPr algn="l" defTabSz="457200">
              <a:defRPr sz="2500">
                <a:solidFill>
                  <a:srgbClr val="000000"/>
                </a:solidFill>
                <a:latin typeface="Courier"/>
                <a:ea typeface="Courier"/>
                <a:cs typeface="Courier"/>
                <a:sym typeface="Courier"/>
              </a:defRPr>
            </a:pPr>
            <a:r>
              <a:t>    }</a:t>
            </a:r>
          </a:p>
          <a:p>
            <a:pPr algn="l" defTabSz="457200">
              <a:defRPr sz="2500">
                <a:solidFill>
                  <a:srgbClr val="000000"/>
                </a:solidFill>
                <a:latin typeface="Courier"/>
                <a:ea typeface="Courier"/>
                <a:cs typeface="Courier"/>
                <a:sym typeface="Courier"/>
              </a:defRPr>
            </a:pPr>
            <a:r>
              <a:t>  }</a:t>
            </a:r>
          </a:p>
          <a:p>
            <a:pPr algn="l" defTabSz="457200">
              <a:defRPr sz="2500">
                <a:solidFill>
                  <a:srgbClr val="000000"/>
                </a:solidFill>
                <a:latin typeface="Courier"/>
                <a:ea typeface="Courier"/>
                <a:cs typeface="Courier"/>
                <a:sym typeface="Courier"/>
              </a:defRPr>
            </a:pPr>
            <a:r>
              <a:t>  </a:t>
            </a:r>
            <a:r>
              <a:rPr b="1">
                <a:solidFill>
                  <a:srgbClr val="011480"/>
                </a:solidFill>
              </a:rPr>
              <a:t>return </a:t>
            </a:r>
            <a:r>
              <a:t>result;</a:t>
            </a:r>
          </a:p>
          <a:p>
            <a:pPr algn="l" defTabSz="457200">
              <a:defRPr sz="2500">
                <a:solidFill>
                  <a:srgbClr val="000000"/>
                </a:solidFill>
                <a:latin typeface="Courier"/>
                <a:ea typeface="Courier"/>
                <a:cs typeface="Courier"/>
                <a:sym typeface="Courier"/>
              </a:defRPr>
            </a:pPr>
            <a:r>
              <a:t>}</a:t>
            </a:r>
          </a:p>
        </p:txBody>
      </p:sp>
      <p:sp>
        <p:nvSpPr>
          <p:cNvPr id="167" name="Input: “Hello%20World”"/>
          <p:cNvSpPr txBox="1"/>
          <p:nvPr/>
        </p:nvSpPr>
        <p:spPr>
          <a:xfrm>
            <a:off x="9573031" y="9754995"/>
            <a:ext cx="5237937"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400">
                <a:solidFill>
                  <a:srgbClr val="000000"/>
                </a:solidFill>
              </a:defRPr>
            </a:pPr>
            <a:r>
              <a:t>Input: </a:t>
            </a:r>
            <a:r>
              <a:rPr>
                <a:latin typeface="Menlo Regular"/>
                <a:ea typeface="Menlo Regular"/>
                <a:cs typeface="Menlo Regular"/>
                <a:sym typeface="Menlo Regular"/>
              </a:rPr>
              <a:t>“Hello%20World”</a:t>
            </a:r>
          </a:p>
        </p:txBody>
      </p:sp>
      <p:sp>
        <p:nvSpPr>
          <p:cNvPr id="168" name="Output: “Hello World”"/>
          <p:cNvSpPr txBox="1"/>
          <p:nvPr/>
        </p:nvSpPr>
        <p:spPr>
          <a:xfrm>
            <a:off x="9573032" y="10575332"/>
            <a:ext cx="5070354"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400">
                <a:solidFill>
                  <a:srgbClr val="000000"/>
                </a:solidFill>
              </a:defRPr>
            </a:pPr>
            <a:r>
              <a:t>Output: </a:t>
            </a:r>
            <a:r>
              <a:rPr>
                <a:latin typeface="Menlo Regular"/>
                <a:ea typeface="Menlo Regular"/>
                <a:cs typeface="Menlo Regular"/>
                <a:sym typeface="Menlo Regular"/>
              </a:rPr>
              <a:t>“Hello World”</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Software Metric: McCabe Cyclomatic Complexity"/>
          <p:cNvSpPr txBox="1"/>
          <p:nvPr>
            <p:ph type="title"/>
          </p:nvPr>
        </p:nvSpPr>
        <p:spPr>
          <a:prstGeom prst="rect">
            <a:avLst/>
          </a:prstGeom>
        </p:spPr>
        <p:txBody>
          <a:bodyPr/>
          <a:lstStyle>
            <a:lvl1pPr defTabSz="2170121">
              <a:defRPr spc="-151" sz="7565"/>
            </a:lvl1pPr>
          </a:lstStyle>
          <a:p>
            <a:pPr/>
            <a:r>
              <a:t>Software Metric: McCabe Cyclomatic Complexity</a:t>
            </a:r>
          </a:p>
        </p:txBody>
      </p:sp>
      <p:sp>
        <p:nvSpPr>
          <p:cNvPr id="173" name="Is this code complex to understand?"/>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Is this code complex to understand?</a:t>
            </a:r>
          </a:p>
        </p:txBody>
      </p:sp>
      <p:pic>
        <p:nvPicPr>
          <p:cNvPr id="174" name="Image" descr="Image"/>
          <p:cNvPicPr>
            <a:picLocks noChangeAspect="1"/>
          </p:cNvPicPr>
          <p:nvPr/>
        </p:nvPicPr>
        <p:blipFill>
          <a:blip r:embed="rId3">
            <a:extLst/>
          </a:blip>
          <a:stretch>
            <a:fillRect/>
          </a:stretch>
        </p:blipFill>
        <p:spPr>
          <a:xfrm>
            <a:off x="4699406" y="3266410"/>
            <a:ext cx="12496801" cy="6388101"/>
          </a:xfrm>
          <a:prstGeom prst="rect">
            <a:avLst/>
          </a:prstGeom>
          <a:ln w="12700">
            <a:miter lim="400000"/>
          </a:ln>
        </p:spPr>
      </p:pic>
      <p:sp>
        <p:nvSpPr>
          <p:cNvPr id="175" name="M = E - N + 2P"/>
          <p:cNvSpPr txBox="1"/>
          <p:nvPr/>
        </p:nvSpPr>
        <p:spPr>
          <a:xfrm>
            <a:off x="10103357" y="9849228"/>
            <a:ext cx="5252443"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90000"/>
              </a:lnSpc>
              <a:spcBef>
                <a:spcPts val="4500"/>
              </a:spcBef>
              <a:defRPr sz="4800">
                <a:solidFill>
                  <a:srgbClr val="000000"/>
                </a:solidFill>
                <a:latin typeface="Menlo Regular"/>
                <a:ea typeface="Menlo Regular"/>
                <a:cs typeface="Menlo Regular"/>
                <a:sym typeface="Menlo Regular"/>
              </a:defRPr>
            </a:lvl1pPr>
          </a:lstStyle>
          <a:p>
            <a:pPr/>
            <a:r>
              <a:t>M = E - N + 2P</a:t>
            </a:r>
          </a:p>
        </p:txBody>
      </p:sp>
      <p:sp>
        <p:nvSpPr>
          <p:cNvPr id="176" name="M = 10 - 9 + 2•1"/>
          <p:cNvSpPr txBox="1"/>
          <p:nvPr/>
        </p:nvSpPr>
        <p:spPr>
          <a:xfrm>
            <a:off x="10103357" y="10583321"/>
            <a:ext cx="5986464"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90000"/>
              </a:lnSpc>
              <a:spcBef>
                <a:spcPts val="4500"/>
              </a:spcBef>
              <a:defRPr sz="4800">
                <a:solidFill>
                  <a:srgbClr val="000000"/>
                </a:solidFill>
                <a:latin typeface="Menlo Regular"/>
                <a:ea typeface="Menlo Regular"/>
                <a:cs typeface="Menlo Regular"/>
                <a:sym typeface="Menlo Regular"/>
              </a:defRPr>
            </a:lvl1pPr>
          </a:lstStyle>
          <a:p>
            <a:pPr/>
            <a:r>
              <a:t>M = 10 - 9 + 2•1</a:t>
            </a:r>
          </a:p>
        </p:txBody>
      </p:sp>
      <p:sp>
        <p:nvSpPr>
          <p:cNvPr id="177" name="M = 3"/>
          <p:cNvSpPr txBox="1"/>
          <p:nvPr/>
        </p:nvSpPr>
        <p:spPr>
          <a:xfrm>
            <a:off x="10103357" y="11317414"/>
            <a:ext cx="1949352"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90000"/>
              </a:lnSpc>
              <a:spcBef>
                <a:spcPts val="4500"/>
              </a:spcBef>
              <a:defRPr sz="4800">
                <a:solidFill>
                  <a:srgbClr val="000000"/>
                </a:solidFill>
                <a:latin typeface="Menlo Regular"/>
                <a:ea typeface="Menlo Regular"/>
                <a:cs typeface="Menlo Regular"/>
                <a:sym typeface="Menlo Regular"/>
              </a:defRPr>
            </a:lvl1pPr>
          </a:lstStyle>
          <a:p>
            <a:pPr/>
            <a:r>
              <a:t>M = 3</a:t>
            </a:r>
          </a:p>
        </p:txBody>
      </p:sp>
      <p:sp>
        <p:nvSpPr>
          <p:cNvPr id="178" name="Is this good?"/>
          <p:cNvSpPr txBox="1"/>
          <p:nvPr/>
        </p:nvSpPr>
        <p:spPr>
          <a:xfrm>
            <a:off x="10103357" y="12053692"/>
            <a:ext cx="3637180" cy="8084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90000"/>
              </a:lnSpc>
              <a:spcBef>
                <a:spcPts val="4500"/>
              </a:spcBef>
              <a:defRPr sz="4800">
                <a:solidFill>
                  <a:srgbClr val="000000"/>
                </a:solidFill>
              </a:defRPr>
            </a:lvl1pPr>
          </a:lstStyle>
          <a:p>
            <a:pPr/>
            <a:r>
              <a:t>Is this good?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7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6" grpId="1"/>
      <p:bldP build="whole" bldLvl="1" animBg="1" rev="0" advAuto="0" spid="177" grpId="2"/>
      <p:bldP build="whole" bldLvl="1" animBg="1" rev="0" advAuto="0" spid="178" grpId="3"/>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Software Metric: McCabe Cyclomatic Complexity"/>
          <p:cNvSpPr txBox="1"/>
          <p:nvPr>
            <p:ph type="title"/>
          </p:nvPr>
        </p:nvSpPr>
        <p:spPr>
          <a:prstGeom prst="rect">
            <a:avLst/>
          </a:prstGeom>
        </p:spPr>
        <p:txBody>
          <a:bodyPr/>
          <a:lstStyle>
            <a:lvl1pPr defTabSz="2170121">
              <a:defRPr spc="-151" sz="7565"/>
            </a:lvl1pPr>
          </a:lstStyle>
          <a:p>
            <a:pPr/>
            <a:r>
              <a:t>Software Metric: McCabe Cyclomatic Complexity</a:t>
            </a:r>
          </a:p>
        </p:txBody>
      </p:sp>
      <p:sp>
        <p:nvSpPr>
          <p:cNvPr id="183" name="What does this value mean?"/>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What does this value mean?</a:t>
            </a:r>
          </a:p>
        </p:txBody>
      </p:sp>
      <p:pic>
        <p:nvPicPr>
          <p:cNvPr id="184" name="Image" descr="Image"/>
          <p:cNvPicPr>
            <a:picLocks noChangeAspect="1"/>
          </p:cNvPicPr>
          <p:nvPr/>
        </p:nvPicPr>
        <p:blipFill>
          <a:blip r:embed="rId3">
            <a:extLst/>
          </a:blip>
          <a:stretch>
            <a:fillRect/>
          </a:stretch>
        </p:blipFill>
        <p:spPr>
          <a:xfrm>
            <a:off x="379042" y="3839307"/>
            <a:ext cx="10613300" cy="13716001"/>
          </a:xfrm>
          <a:prstGeom prst="rect">
            <a:avLst/>
          </a:prstGeom>
          <a:ln w="12700">
            <a:miter lim="400000"/>
          </a:ln>
        </p:spPr>
      </p:pic>
      <p:pic>
        <p:nvPicPr>
          <p:cNvPr id="185" name="Image" descr="Image"/>
          <p:cNvPicPr>
            <a:picLocks noChangeAspect="1"/>
          </p:cNvPicPr>
          <p:nvPr/>
        </p:nvPicPr>
        <p:blipFill>
          <a:blip r:embed="rId4">
            <a:extLst/>
          </a:blip>
          <a:stretch>
            <a:fillRect/>
          </a:stretch>
        </p:blipFill>
        <p:spPr>
          <a:xfrm>
            <a:off x="764442" y="7598507"/>
            <a:ext cx="9842501" cy="6197601"/>
          </a:xfrm>
          <a:prstGeom prst="rect">
            <a:avLst/>
          </a:prstGeom>
          <a:ln w="12700">
            <a:miter lim="400000"/>
          </a:ln>
        </p:spPr>
      </p:pic>
      <p:pic>
        <p:nvPicPr>
          <p:cNvPr id="186" name="Image" descr="Image"/>
          <p:cNvPicPr>
            <a:picLocks noChangeAspect="1"/>
          </p:cNvPicPr>
          <p:nvPr/>
        </p:nvPicPr>
        <p:blipFill>
          <a:blip r:embed="rId5">
            <a:extLst/>
          </a:blip>
          <a:stretch>
            <a:fillRect/>
          </a:stretch>
        </p:blipFill>
        <p:spPr>
          <a:xfrm>
            <a:off x="12561784" y="3077307"/>
            <a:ext cx="10573201" cy="13716001"/>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